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layfair Display Bold" charset="1" panose="00000000000000000000"/>
      <p:regular r:id="rId23"/>
    </p:embeddedFont>
    <p:embeddedFont>
      <p:font typeface="Playfair Display" charset="1" panose="00000000000000000000"/>
      <p:regular r:id="rId24"/>
    </p:embeddedFont>
    <p:embeddedFont>
      <p:font typeface="Playfair Display Italics" charset="1" panose="00000000000000000000"/>
      <p:regular r:id="rId25"/>
    </p:embeddedFont>
    <p:embeddedFont>
      <p:font typeface="Playfair Display Bold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24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5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EE8E">
                <a:alpha val="100000"/>
              </a:srgbClr>
            </a:gs>
            <a:gs pos="100000">
              <a:srgbClr val="C89D1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25900" y="666750"/>
            <a:ext cx="895350" cy="895350"/>
            <a:chOff x="0" y="0"/>
            <a:chExt cx="1193800" cy="1193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5475936" y="5465732"/>
            <a:ext cx="13484684" cy="7585135"/>
          </a:xfrm>
          <a:custGeom>
            <a:avLst/>
            <a:gdLst/>
            <a:ahLst/>
            <a:cxnLst/>
            <a:rect r="r" b="b" t="t" l="l"/>
            <a:pathLst>
              <a:path h="7585135" w="13484684">
                <a:moveTo>
                  <a:pt x="0" y="0"/>
                </a:moveTo>
                <a:lnTo>
                  <a:pt x="13484685" y="0"/>
                </a:lnTo>
                <a:lnTo>
                  <a:pt x="13484685" y="7585136"/>
                </a:lnTo>
                <a:lnTo>
                  <a:pt x="0" y="758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186463" y="9620250"/>
            <a:ext cx="7434787" cy="0"/>
          </a:xfrm>
          <a:prstGeom prst="line">
            <a:avLst/>
          </a:prstGeom>
          <a:ln cap="flat" w="19050">
            <a:gradFill>
              <a:gsLst>
                <a:gs pos="0">
                  <a:srgbClr val="0A0A0A">
                    <a:alpha val="100000"/>
                  </a:srgbClr>
                </a:gs>
                <a:gs pos="100000">
                  <a:srgbClr val="2A2A2A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9296400" cy="10287000"/>
            <a:chOff x="0" y="0"/>
            <a:chExt cx="1440256" cy="159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02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40256">
                  <a:moveTo>
                    <a:pt x="0" y="0"/>
                  </a:moveTo>
                  <a:lnTo>
                    <a:pt x="1440256" y="0"/>
                  </a:lnTo>
                  <a:lnTo>
                    <a:pt x="14402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5"/>
              <a:stretch>
                <a:fillRect l="0" t="-66" r="0" b="-6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728549" y="1967080"/>
            <a:ext cx="6350615" cy="6350615"/>
          </a:xfrm>
          <a:custGeom>
            <a:avLst/>
            <a:gdLst/>
            <a:ahLst/>
            <a:cxnLst/>
            <a:rect r="r" b="b" t="t" l="l"/>
            <a:pathLst>
              <a:path h="6350615" w="6350615">
                <a:moveTo>
                  <a:pt x="0" y="0"/>
                </a:moveTo>
                <a:lnTo>
                  <a:pt x="6350615" y="0"/>
                </a:lnTo>
                <a:lnTo>
                  <a:pt x="6350615" y="6350615"/>
                </a:lnTo>
                <a:lnTo>
                  <a:pt x="0" y="6350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373193" y="942975"/>
            <a:ext cx="506132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</a:pPr>
            <a:r>
              <a:rPr lang="en-US" b="true" sz="3000" spc="-6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Desenvolvimento de Software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9630" y="7859192"/>
            <a:ext cx="5048453" cy="89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pc="1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ANA, ARTHUR, ENZO, GABRIEL, LUCAS, MANOELA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86463" y="9676439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2459"/>
            <a:ext cx="18288000" cy="6350767"/>
          </a:xfrm>
          <a:custGeom>
            <a:avLst/>
            <a:gdLst/>
            <a:ahLst/>
            <a:cxnLst/>
            <a:rect r="r" b="b" t="t" l="l"/>
            <a:pathLst>
              <a:path h="6350767" w="18288000">
                <a:moveTo>
                  <a:pt x="0" y="0"/>
                </a:moveTo>
                <a:lnTo>
                  <a:pt x="18288000" y="0"/>
                </a:lnTo>
                <a:lnTo>
                  <a:pt x="18288000" y="6350768"/>
                </a:lnTo>
                <a:lnTo>
                  <a:pt x="0" y="635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" t="0" r="-343" b="-5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0130" y="438665"/>
            <a:ext cx="9409670" cy="9409670"/>
          </a:xfrm>
          <a:custGeom>
            <a:avLst/>
            <a:gdLst/>
            <a:ahLst/>
            <a:cxnLst/>
            <a:rect r="r" b="b" t="t" l="l"/>
            <a:pathLst>
              <a:path h="9409670" w="9409670">
                <a:moveTo>
                  <a:pt x="0" y="0"/>
                </a:moveTo>
                <a:lnTo>
                  <a:pt x="9409670" y="0"/>
                </a:lnTo>
                <a:lnTo>
                  <a:pt x="9409670" y="9409670"/>
                </a:lnTo>
                <a:lnTo>
                  <a:pt x="0" y="940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63" y="712093"/>
            <a:ext cx="6886575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Diagramas 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763" y="1210793"/>
            <a:ext cx="5400440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 i="tru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Sequência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66763" y="2879506"/>
            <a:ext cx="5400440" cy="0"/>
          </a:xfrm>
          <a:prstGeom prst="line">
            <a:avLst/>
          </a:prstGeom>
          <a:ln cap="flat" w="19050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387350" y="3181270"/>
            <a:ext cx="9513300" cy="6040946"/>
          </a:xfrm>
          <a:custGeom>
            <a:avLst/>
            <a:gdLst/>
            <a:ahLst/>
            <a:cxnLst/>
            <a:rect r="r" b="b" t="t" l="l"/>
            <a:pathLst>
              <a:path h="6040946" w="9513300">
                <a:moveTo>
                  <a:pt x="0" y="0"/>
                </a:moveTo>
                <a:lnTo>
                  <a:pt x="9513300" y="0"/>
                </a:lnTo>
                <a:lnTo>
                  <a:pt x="9513300" y="6040945"/>
                </a:lnTo>
                <a:lnTo>
                  <a:pt x="0" y="60409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sq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9466829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2459"/>
            <a:ext cx="18288000" cy="6350767"/>
          </a:xfrm>
          <a:custGeom>
            <a:avLst/>
            <a:gdLst/>
            <a:ahLst/>
            <a:cxnLst/>
            <a:rect r="r" b="b" t="t" l="l"/>
            <a:pathLst>
              <a:path h="6350767" w="18288000">
                <a:moveTo>
                  <a:pt x="0" y="0"/>
                </a:moveTo>
                <a:lnTo>
                  <a:pt x="18288000" y="0"/>
                </a:lnTo>
                <a:lnTo>
                  <a:pt x="18288000" y="6350768"/>
                </a:lnTo>
                <a:lnTo>
                  <a:pt x="0" y="635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" t="0" r="-343" b="-5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0130" y="438665"/>
            <a:ext cx="9409670" cy="9409670"/>
          </a:xfrm>
          <a:custGeom>
            <a:avLst/>
            <a:gdLst/>
            <a:ahLst/>
            <a:cxnLst/>
            <a:rect r="r" b="b" t="t" l="l"/>
            <a:pathLst>
              <a:path h="9409670" w="9409670">
                <a:moveTo>
                  <a:pt x="0" y="0"/>
                </a:moveTo>
                <a:lnTo>
                  <a:pt x="9409670" y="0"/>
                </a:lnTo>
                <a:lnTo>
                  <a:pt x="9409670" y="9409670"/>
                </a:lnTo>
                <a:lnTo>
                  <a:pt x="0" y="940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9615" y="3181270"/>
            <a:ext cx="11828769" cy="6077030"/>
          </a:xfrm>
          <a:custGeom>
            <a:avLst/>
            <a:gdLst/>
            <a:ahLst/>
            <a:cxnLst/>
            <a:rect r="r" b="b" t="t" l="l"/>
            <a:pathLst>
              <a:path h="6077030" w="11828769">
                <a:moveTo>
                  <a:pt x="0" y="0"/>
                </a:moveTo>
                <a:lnTo>
                  <a:pt x="11828770" y="0"/>
                </a:lnTo>
                <a:lnTo>
                  <a:pt x="11828770" y="6077030"/>
                </a:lnTo>
                <a:lnTo>
                  <a:pt x="0" y="6077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sq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66763" y="712093"/>
            <a:ext cx="6886575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Diagramas 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763" y="1210793"/>
            <a:ext cx="5400440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 i="tru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Sequência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66763" y="2879506"/>
            <a:ext cx="5400440" cy="0"/>
          </a:xfrm>
          <a:prstGeom prst="line">
            <a:avLst/>
          </a:prstGeom>
          <a:ln cap="flat" w="19050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9466829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2459"/>
            <a:ext cx="18288000" cy="6350767"/>
          </a:xfrm>
          <a:custGeom>
            <a:avLst/>
            <a:gdLst/>
            <a:ahLst/>
            <a:cxnLst/>
            <a:rect r="r" b="b" t="t" l="l"/>
            <a:pathLst>
              <a:path h="6350767" w="18288000">
                <a:moveTo>
                  <a:pt x="0" y="0"/>
                </a:moveTo>
                <a:lnTo>
                  <a:pt x="18288000" y="0"/>
                </a:lnTo>
                <a:lnTo>
                  <a:pt x="18288000" y="6350768"/>
                </a:lnTo>
                <a:lnTo>
                  <a:pt x="0" y="635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" t="0" r="-343" b="-5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0130" y="438665"/>
            <a:ext cx="9409670" cy="9409670"/>
          </a:xfrm>
          <a:custGeom>
            <a:avLst/>
            <a:gdLst/>
            <a:ahLst/>
            <a:cxnLst/>
            <a:rect r="r" b="b" t="t" l="l"/>
            <a:pathLst>
              <a:path h="9409670" w="9409670">
                <a:moveTo>
                  <a:pt x="0" y="0"/>
                </a:moveTo>
                <a:lnTo>
                  <a:pt x="9409670" y="0"/>
                </a:lnTo>
                <a:lnTo>
                  <a:pt x="9409670" y="9409670"/>
                </a:lnTo>
                <a:lnTo>
                  <a:pt x="0" y="940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63" y="712093"/>
            <a:ext cx="6886575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Diagramas 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763" y="1210793"/>
            <a:ext cx="5400440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 i="tru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Sequência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66763" y="2879506"/>
            <a:ext cx="5400440" cy="0"/>
          </a:xfrm>
          <a:prstGeom prst="line">
            <a:avLst/>
          </a:prstGeom>
          <a:ln cap="flat" w="19050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330511" y="3181270"/>
            <a:ext cx="9626978" cy="6077030"/>
          </a:xfrm>
          <a:custGeom>
            <a:avLst/>
            <a:gdLst/>
            <a:ahLst/>
            <a:cxnLst/>
            <a:rect r="r" b="b" t="t" l="l"/>
            <a:pathLst>
              <a:path h="6077030" w="9626978">
                <a:moveTo>
                  <a:pt x="0" y="0"/>
                </a:moveTo>
                <a:lnTo>
                  <a:pt x="9626978" y="0"/>
                </a:lnTo>
                <a:lnTo>
                  <a:pt x="9626978" y="6077030"/>
                </a:lnTo>
                <a:lnTo>
                  <a:pt x="0" y="6077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sq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9466829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2459"/>
            <a:ext cx="18288000" cy="6350767"/>
          </a:xfrm>
          <a:custGeom>
            <a:avLst/>
            <a:gdLst/>
            <a:ahLst/>
            <a:cxnLst/>
            <a:rect r="r" b="b" t="t" l="l"/>
            <a:pathLst>
              <a:path h="6350767" w="18288000">
                <a:moveTo>
                  <a:pt x="0" y="0"/>
                </a:moveTo>
                <a:lnTo>
                  <a:pt x="18288000" y="0"/>
                </a:lnTo>
                <a:lnTo>
                  <a:pt x="18288000" y="6350768"/>
                </a:lnTo>
                <a:lnTo>
                  <a:pt x="0" y="635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" t="0" r="-343" b="-5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0130" y="438665"/>
            <a:ext cx="9409670" cy="9409670"/>
          </a:xfrm>
          <a:custGeom>
            <a:avLst/>
            <a:gdLst/>
            <a:ahLst/>
            <a:cxnLst/>
            <a:rect r="r" b="b" t="t" l="l"/>
            <a:pathLst>
              <a:path h="9409670" w="9409670">
                <a:moveTo>
                  <a:pt x="0" y="0"/>
                </a:moveTo>
                <a:lnTo>
                  <a:pt x="9409670" y="0"/>
                </a:lnTo>
                <a:lnTo>
                  <a:pt x="9409670" y="9409670"/>
                </a:lnTo>
                <a:lnTo>
                  <a:pt x="0" y="940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63" y="712093"/>
            <a:ext cx="6886575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Diagramas 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763" y="1210793"/>
            <a:ext cx="5400440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 i="tru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Sequência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66763" y="2879506"/>
            <a:ext cx="5400440" cy="0"/>
          </a:xfrm>
          <a:prstGeom prst="line">
            <a:avLst/>
          </a:prstGeom>
          <a:ln cap="flat" w="19050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750202" y="3194859"/>
            <a:ext cx="8787596" cy="6063441"/>
          </a:xfrm>
          <a:custGeom>
            <a:avLst/>
            <a:gdLst/>
            <a:ahLst/>
            <a:cxnLst/>
            <a:rect r="r" b="b" t="t" l="l"/>
            <a:pathLst>
              <a:path h="6063441" w="8787596">
                <a:moveTo>
                  <a:pt x="0" y="0"/>
                </a:moveTo>
                <a:lnTo>
                  <a:pt x="8787596" y="0"/>
                </a:lnTo>
                <a:lnTo>
                  <a:pt x="8787596" y="6063441"/>
                </a:lnTo>
                <a:lnTo>
                  <a:pt x="0" y="6063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sq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9466829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EE8E">
                <a:alpha val="100000"/>
              </a:srgbClr>
            </a:gs>
            <a:gs pos="100000">
              <a:srgbClr val="C89D1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6895" y="505665"/>
            <a:ext cx="1294370" cy="1294370"/>
          </a:xfrm>
          <a:custGeom>
            <a:avLst/>
            <a:gdLst/>
            <a:ahLst/>
            <a:cxnLst/>
            <a:rect r="r" b="b" t="t" l="l"/>
            <a:pathLst>
              <a:path h="1294370" w="1294370">
                <a:moveTo>
                  <a:pt x="0" y="0"/>
                </a:moveTo>
                <a:lnTo>
                  <a:pt x="1294370" y="0"/>
                </a:lnTo>
                <a:lnTo>
                  <a:pt x="1294370" y="1294371"/>
                </a:lnTo>
                <a:lnTo>
                  <a:pt x="0" y="129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6750" y="9434581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19016471" cy="10457291"/>
            <a:chOff x="0" y="0"/>
            <a:chExt cx="25355294" cy="13943055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3968452" cy="13943055"/>
            </a:xfrm>
            <a:custGeom>
              <a:avLst/>
              <a:gdLst/>
              <a:ahLst/>
              <a:cxnLst/>
              <a:rect r="r" b="b" t="t" l="l"/>
              <a:pathLst>
                <a:path h="13943055" w="13968452">
                  <a:moveTo>
                    <a:pt x="13968452" y="0"/>
                  </a:moveTo>
                  <a:lnTo>
                    <a:pt x="0" y="0"/>
                  </a:lnTo>
                  <a:lnTo>
                    <a:pt x="0" y="13943055"/>
                  </a:lnTo>
                  <a:lnTo>
                    <a:pt x="13968452" y="13943055"/>
                  </a:lnTo>
                  <a:lnTo>
                    <a:pt x="13968452" y="0"/>
                  </a:lnTo>
                  <a:close/>
                </a:path>
              </a:pathLst>
            </a:custGeom>
            <a:blipFill>
              <a:blip r:embed="rId5">
                <a:alphaModFix amt="2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386842" y="0"/>
              <a:ext cx="13968452" cy="13943055"/>
            </a:xfrm>
            <a:custGeom>
              <a:avLst/>
              <a:gdLst/>
              <a:ahLst/>
              <a:cxnLst/>
              <a:rect r="r" b="b" t="t" l="l"/>
              <a:pathLst>
                <a:path h="13943055" w="13968452">
                  <a:moveTo>
                    <a:pt x="0" y="0"/>
                  </a:moveTo>
                  <a:lnTo>
                    <a:pt x="13968452" y="0"/>
                  </a:lnTo>
                  <a:lnTo>
                    <a:pt x="13968452" y="13943055"/>
                  </a:lnTo>
                  <a:lnTo>
                    <a:pt x="0" y="13943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66763" y="712093"/>
            <a:ext cx="6886575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 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6763" y="1210793"/>
            <a:ext cx="6735057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 i="tru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Colaboração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66763" y="2879506"/>
            <a:ext cx="6735057" cy="0"/>
          </a:xfrm>
          <a:prstGeom prst="line">
            <a:avLst/>
          </a:prstGeom>
          <a:ln cap="flat" w="19050">
            <a:gradFill>
              <a:gsLst>
                <a:gs pos="0">
                  <a:srgbClr val="0A0A0A">
                    <a:alpha val="100000"/>
                  </a:srgbClr>
                </a:gs>
                <a:gs pos="100000">
                  <a:srgbClr val="2A2A2A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03400" y="3264016"/>
            <a:ext cx="8640600" cy="5843206"/>
          </a:xfrm>
          <a:custGeom>
            <a:avLst/>
            <a:gdLst/>
            <a:ahLst/>
            <a:cxnLst/>
            <a:rect r="r" b="b" t="t" l="l"/>
            <a:pathLst>
              <a:path h="5843206" w="8640600">
                <a:moveTo>
                  <a:pt x="0" y="0"/>
                </a:moveTo>
                <a:lnTo>
                  <a:pt x="8640600" y="0"/>
                </a:lnTo>
                <a:lnTo>
                  <a:pt x="8640600" y="5843206"/>
                </a:lnTo>
                <a:lnTo>
                  <a:pt x="0" y="58432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47625" cap="sq">
            <a:gradFill>
              <a:gsLst>
                <a:gs pos="0">
                  <a:srgbClr val="0A0A0A">
                    <a:alpha val="100000"/>
                  </a:srgbClr>
                </a:gs>
                <a:gs pos="100000">
                  <a:srgbClr val="2A2A2A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9508235" y="3216391"/>
            <a:ext cx="8262810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Diagrama de Colaboração: o ‘Mapa’ do Sistema</a:t>
            </a: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visão macro que conecta todos os 5 atores e módulos, mostrando como todos se integram ao Banco de dados Central.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0A0A">
                <a:alpha val="100000"/>
              </a:srgbClr>
            </a:gs>
            <a:gs pos="100000">
              <a:srgbClr val="2A2A2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FEE8E">
                        <a:alpha val="100000"/>
                      </a:srgbClr>
                    </a:gs>
                    <a:gs pos="100000">
                      <a:srgbClr val="C89D18">
                        <a:alpha val="10000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325258" y="1038791"/>
            <a:ext cx="754220" cy="754220"/>
          </a:xfrm>
          <a:custGeom>
            <a:avLst/>
            <a:gdLst/>
            <a:ahLst/>
            <a:cxnLst/>
            <a:rect r="r" b="b" t="t" l="l"/>
            <a:pathLst>
              <a:path h="754220" w="754220">
                <a:moveTo>
                  <a:pt x="0" y="0"/>
                </a:moveTo>
                <a:lnTo>
                  <a:pt x="754220" y="0"/>
                </a:lnTo>
                <a:lnTo>
                  <a:pt x="754220" y="754220"/>
                </a:lnTo>
                <a:lnTo>
                  <a:pt x="0" y="754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666750" y="2610518"/>
            <a:ext cx="10312880" cy="0"/>
          </a:xfrm>
          <a:prstGeom prst="line">
            <a:avLst/>
          </a:prstGeom>
          <a:ln cap="flat" w="19050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4686635" y="1306911"/>
            <a:ext cx="10706771" cy="9013154"/>
          </a:xfrm>
          <a:custGeom>
            <a:avLst/>
            <a:gdLst/>
            <a:ahLst/>
            <a:cxnLst/>
            <a:rect r="r" b="b" t="t" l="l"/>
            <a:pathLst>
              <a:path h="9013154" w="10706771">
                <a:moveTo>
                  <a:pt x="0" y="0"/>
                </a:moveTo>
                <a:lnTo>
                  <a:pt x="10706770" y="0"/>
                </a:lnTo>
                <a:lnTo>
                  <a:pt x="10706770" y="9013154"/>
                </a:lnTo>
                <a:lnTo>
                  <a:pt x="0" y="901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6750" y="3212796"/>
            <a:ext cx="11690608" cy="557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499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Nossas Tecnologias</a:t>
            </a:r>
          </a:p>
          <a:p>
            <a:pPr algn="just"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Backend: Java 17 + Spring Boot</a:t>
            </a:r>
          </a:p>
          <a:p>
            <a:pPr algn="just"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Banco de Dados: MariaDB</a:t>
            </a:r>
          </a:p>
          <a:p>
            <a:pPr algn="just"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Consistência: Flyway (Gerenciamento do histórico do banco)</a:t>
            </a:r>
          </a:p>
          <a:p>
            <a:pPr algn="just">
              <a:lnSpc>
                <a:spcPts val="5599"/>
              </a:lnSpc>
            </a:pPr>
            <a:r>
              <a:rPr lang="en-US" sz="3499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Arquitetura em Camadas</a:t>
            </a:r>
          </a:p>
          <a:p>
            <a:pPr algn="just"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Presentation (Controllers)</a:t>
            </a:r>
          </a:p>
          <a:p>
            <a:pPr algn="just"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Application (Services)</a:t>
            </a:r>
          </a:p>
          <a:p>
            <a:pPr algn="just"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Domain (Entidades/Repositórios)</a:t>
            </a:r>
          </a:p>
          <a:p>
            <a:pPr algn="just"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Infrastructure (Configuração do Banco)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750" y="1745386"/>
            <a:ext cx="16592550" cy="74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79"/>
              </a:lnSpc>
              <a:spcBef>
                <a:spcPct val="0"/>
              </a:spcBef>
            </a:pPr>
            <a:r>
              <a:rPr lang="en-US" b="true" sz="4599" spc="229">
                <a:gradFill>
                  <a:gsLst>
                    <a:gs pos="0">
                      <a:srgbClr val="FFEE8E">
                        <a:alpha val="100000"/>
                      </a:srgbClr>
                    </a:gs>
                    <a:gs pos="100000">
                      <a:srgbClr val="C89D18">
                        <a:alpha val="100000"/>
                      </a:srgbClr>
                    </a:gs>
                  </a:gsLst>
                  <a:lin ang="5400000"/>
                </a:gra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 MODELAGEM À CONSTRUÇÃO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6750" y="944635"/>
            <a:ext cx="14077950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 spc="-128">
                <a:gradFill>
                  <a:gsLst>
                    <a:gs pos="0">
                      <a:srgbClr val="FFEE8E">
                        <a:alpha val="100000"/>
                      </a:srgbClr>
                    </a:gs>
                    <a:gs pos="100000">
                      <a:srgbClr val="C89D18">
                        <a:alpha val="100000"/>
                      </a:srgbClr>
                    </a:gs>
                  </a:gsLst>
                  <a:lin ang="5400000"/>
                </a:gradFill>
                <a:latin typeface="Playfair Display"/>
                <a:ea typeface="Playfair Display"/>
                <a:cs typeface="Playfair Display"/>
                <a:sym typeface="Playfair Display"/>
              </a:rPr>
              <a:t>Arquitetura e Solução Técnica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6750" y="9602891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solidFill>
                  <a:srgbClr val="F7F7F7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0A0A">
                <a:alpha val="100000"/>
              </a:srgbClr>
            </a:gs>
            <a:gs pos="100000">
              <a:srgbClr val="2A2A2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274480"/>
            <a:ext cx="754220" cy="754220"/>
          </a:xfrm>
          <a:custGeom>
            <a:avLst/>
            <a:gdLst/>
            <a:ahLst/>
            <a:cxnLst/>
            <a:rect r="r" b="b" t="t" l="l"/>
            <a:pathLst>
              <a:path h="754220" w="754220">
                <a:moveTo>
                  <a:pt x="0" y="0"/>
                </a:moveTo>
                <a:lnTo>
                  <a:pt x="754220" y="0"/>
                </a:lnTo>
                <a:lnTo>
                  <a:pt x="754220" y="754220"/>
                </a:lnTo>
                <a:lnTo>
                  <a:pt x="0" y="754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86635" y="1306911"/>
            <a:ext cx="10706771" cy="9013154"/>
          </a:xfrm>
          <a:custGeom>
            <a:avLst/>
            <a:gdLst/>
            <a:ahLst/>
            <a:cxnLst/>
            <a:rect r="r" b="b" t="t" l="l"/>
            <a:pathLst>
              <a:path h="9013154" w="10706771">
                <a:moveTo>
                  <a:pt x="0" y="0"/>
                </a:moveTo>
                <a:lnTo>
                  <a:pt x="10706770" y="0"/>
                </a:lnTo>
                <a:lnTo>
                  <a:pt x="10706770" y="9013154"/>
                </a:lnTo>
                <a:lnTo>
                  <a:pt x="0" y="9013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750" y="9602891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solidFill>
                  <a:srgbClr val="F7F7F7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EE8E">
                <a:alpha val="100000"/>
              </a:srgbClr>
            </a:gs>
            <a:gs pos="100000">
              <a:srgbClr val="C89D1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1008" y="1028700"/>
            <a:ext cx="6045984" cy="6055430"/>
          </a:xfrm>
          <a:custGeom>
            <a:avLst/>
            <a:gdLst/>
            <a:ahLst/>
            <a:cxnLst/>
            <a:rect r="r" b="b" t="t" l="l"/>
            <a:pathLst>
              <a:path h="6055430" w="6045984">
                <a:moveTo>
                  <a:pt x="0" y="0"/>
                </a:moveTo>
                <a:lnTo>
                  <a:pt x="6045984" y="0"/>
                </a:lnTo>
                <a:lnTo>
                  <a:pt x="6045984" y="6055430"/>
                </a:lnTo>
                <a:lnTo>
                  <a:pt x="0" y="605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35129" y="6172200"/>
            <a:ext cx="4147514" cy="4114800"/>
          </a:xfrm>
          <a:custGeom>
            <a:avLst/>
            <a:gdLst/>
            <a:ahLst/>
            <a:cxnLst/>
            <a:rect r="r" b="b" t="t" l="l"/>
            <a:pathLst>
              <a:path h="4114800" w="4147514">
                <a:moveTo>
                  <a:pt x="0" y="0"/>
                </a:moveTo>
                <a:lnTo>
                  <a:pt x="4147513" y="0"/>
                </a:lnTo>
                <a:lnTo>
                  <a:pt x="4147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23038" y="96898"/>
            <a:ext cx="6123602" cy="6075302"/>
          </a:xfrm>
          <a:custGeom>
            <a:avLst/>
            <a:gdLst/>
            <a:ahLst/>
            <a:cxnLst/>
            <a:rect r="r" b="b" t="t" l="l"/>
            <a:pathLst>
              <a:path h="6075302" w="6123602">
                <a:moveTo>
                  <a:pt x="0" y="0"/>
                </a:moveTo>
                <a:lnTo>
                  <a:pt x="6123602" y="0"/>
                </a:lnTo>
                <a:lnTo>
                  <a:pt x="6123602" y="6075302"/>
                </a:lnTo>
                <a:lnTo>
                  <a:pt x="0" y="6075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099471">
            <a:off x="-1060551" y="-310514"/>
            <a:ext cx="4178502" cy="6123263"/>
          </a:xfrm>
          <a:custGeom>
            <a:avLst/>
            <a:gdLst/>
            <a:ahLst/>
            <a:cxnLst/>
            <a:rect r="r" b="b" t="t" l="l"/>
            <a:pathLst>
              <a:path h="6123263" w="4178502">
                <a:moveTo>
                  <a:pt x="0" y="0"/>
                </a:moveTo>
                <a:lnTo>
                  <a:pt x="4178502" y="0"/>
                </a:lnTo>
                <a:lnTo>
                  <a:pt x="4178502" y="6123263"/>
                </a:lnTo>
                <a:lnTo>
                  <a:pt x="0" y="6123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384">
            <a:off x="1343248" y="4349964"/>
            <a:ext cx="2892963" cy="2584228"/>
          </a:xfrm>
          <a:custGeom>
            <a:avLst/>
            <a:gdLst/>
            <a:ahLst/>
            <a:cxnLst/>
            <a:rect r="r" b="b" t="t" l="l"/>
            <a:pathLst>
              <a:path h="2584228" w="2892963">
                <a:moveTo>
                  <a:pt x="0" y="0"/>
                </a:moveTo>
                <a:lnTo>
                  <a:pt x="2892963" y="0"/>
                </a:lnTo>
                <a:lnTo>
                  <a:pt x="2892963" y="2584227"/>
                </a:lnTo>
                <a:lnTo>
                  <a:pt x="0" y="2584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43690" y="7509811"/>
            <a:ext cx="15496724" cy="132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</a:pPr>
            <a:r>
              <a:rPr lang="en-US" b="true" sz="9999" spc="-1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Obrigado Pela atenção!!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95867" y="641727"/>
            <a:ext cx="2286753" cy="2286753"/>
          </a:xfrm>
          <a:custGeom>
            <a:avLst/>
            <a:gdLst/>
            <a:ahLst/>
            <a:cxnLst/>
            <a:rect r="r" b="b" t="t" l="l"/>
            <a:pathLst>
              <a:path h="2286753" w="2286753">
                <a:moveTo>
                  <a:pt x="0" y="0"/>
                </a:moveTo>
                <a:lnTo>
                  <a:pt x="2286753" y="0"/>
                </a:lnTo>
                <a:lnTo>
                  <a:pt x="2286753" y="2286753"/>
                </a:lnTo>
                <a:lnTo>
                  <a:pt x="0" y="2286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2459"/>
            <a:ext cx="18288000" cy="6350767"/>
          </a:xfrm>
          <a:custGeom>
            <a:avLst/>
            <a:gdLst/>
            <a:ahLst/>
            <a:cxnLst/>
            <a:rect r="r" b="b" t="t" l="l"/>
            <a:pathLst>
              <a:path h="6350767" w="18288000">
                <a:moveTo>
                  <a:pt x="0" y="0"/>
                </a:moveTo>
                <a:lnTo>
                  <a:pt x="18288000" y="0"/>
                </a:lnTo>
                <a:lnTo>
                  <a:pt x="18288000" y="6350768"/>
                </a:lnTo>
                <a:lnTo>
                  <a:pt x="0" y="635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" t="0" r="-343" b="-5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1600" y="666750"/>
            <a:ext cx="9409670" cy="9409670"/>
          </a:xfrm>
          <a:custGeom>
            <a:avLst/>
            <a:gdLst/>
            <a:ahLst/>
            <a:cxnLst/>
            <a:rect r="r" b="b" t="t" l="l"/>
            <a:pathLst>
              <a:path h="9409670" w="9409670">
                <a:moveTo>
                  <a:pt x="0" y="0"/>
                </a:moveTo>
                <a:lnTo>
                  <a:pt x="9409670" y="0"/>
                </a:lnTo>
                <a:lnTo>
                  <a:pt x="9409670" y="9409670"/>
                </a:lnTo>
                <a:lnTo>
                  <a:pt x="0" y="940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8953500"/>
            <a:chOff x="0" y="0"/>
            <a:chExt cx="1289737" cy="13871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737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387131"/>
                  </a:lnTo>
                  <a:lnTo>
                    <a:pt x="0" y="1387131"/>
                  </a:lnTo>
                  <a:close/>
                </a:path>
              </a:pathLst>
            </a:custGeom>
            <a:blipFill>
              <a:blip r:embed="rId4"/>
              <a:stretch>
                <a:fillRect l="0" t="-258" r="0" b="-25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31694" y="3525452"/>
            <a:ext cx="5753100" cy="468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Exigências do Setor Farmacêutico</a:t>
            </a:r>
          </a:p>
          <a:p>
            <a:pPr algn="l" marL="1295390" indent="-431797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Alto nível de controle e regulação (ANVISA)</a:t>
            </a:r>
          </a:p>
          <a:p>
            <a:pPr algn="l" marL="1295390" indent="-431797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Rastreabilidade total de lotes</a:t>
            </a:r>
          </a:p>
          <a:p>
            <a:pPr algn="l" marL="1295390" indent="-431797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Integração complexa entre áreas (P&amp;D, Produção, Logística)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31694" y="951663"/>
            <a:ext cx="6886575" cy="84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Indústria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54827" y="3159771"/>
            <a:ext cx="2859383" cy="4380671"/>
          </a:xfrm>
          <a:custGeom>
            <a:avLst/>
            <a:gdLst/>
            <a:ahLst/>
            <a:cxnLst/>
            <a:rect r="r" b="b" t="t" l="l"/>
            <a:pathLst>
              <a:path h="4380671" w="2859383">
                <a:moveTo>
                  <a:pt x="0" y="0"/>
                </a:moveTo>
                <a:lnTo>
                  <a:pt x="2859383" y="0"/>
                </a:lnTo>
                <a:lnTo>
                  <a:pt x="2859383" y="4380671"/>
                </a:lnTo>
                <a:lnTo>
                  <a:pt x="0" y="4380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31694" y="1838972"/>
            <a:ext cx="7657951" cy="132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b="true" sz="9999" spc="-1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Farmacêutica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431694" y="3159771"/>
            <a:ext cx="7692897" cy="0"/>
          </a:xfrm>
          <a:prstGeom prst="line">
            <a:avLst/>
          </a:prstGeom>
          <a:ln cap="flat" w="19050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547259" y="9450705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EE8E">
                <a:alpha val="100000"/>
              </a:srgbClr>
            </a:gs>
            <a:gs pos="100000">
              <a:srgbClr val="C89D1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8953500"/>
            <a:chOff x="0" y="0"/>
            <a:chExt cx="1289737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387131"/>
                  </a:lnTo>
                  <a:lnTo>
                    <a:pt x="0" y="1387131"/>
                  </a:lnTo>
                  <a:close/>
                </a:path>
              </a:pathLst>
            </a:custGeom>
            <a:blipFill>
              <a:blip r:embed="rId2"/>
              <a:stretch>
                <a:fillRect l="-21472" t="0" r="-2147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91600" y="0"/>
            <a:ext cx="10476339" cy="10457291"/>
          </a:xfrm>
          <a:custGeom>
            <a:avLst/>
            <a:gdLst/>
            <a:ahLst/>
            <a:cxnLst/>
            <a:rect r="r" b="b" t="t" l="l"/>
            <a:pathLst>
              <a:path h="10457291" w="10476339">
                <a:moveTo>
                  <a:pt x="0" y="0"/>
                </a:moveTo>
                <a:lnTo>
                  <a:pt x="10476339" y="0"/>
                </a:lnTo>
                <a:lnTo>
                  <a:pt x="10476339" y="10457291"/>
                </a:lnTo>
                <a:lnTo>
                  <a:pt x="0" y="10457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17284">
            <a:off x="8671781" y="-466162"/>
            <a:ext cx="9395173" cy="9611430"/>
          </a:xfrm>
          <a:custGeom>
            <a:avLst/>
            <a:gdLst/>
            <a:ahLst/>
            <a:cxnLst/>
            <a:rect r="r" b="b" t="t" l="l"/>
            <a:pathLst>
              <a:path h="9611430" w="9395173">
                <a:moveTo>
                  <a:pt x="0" y="0"/>
                </a:moveTo>
                <a:lnTo>
                  <a:pt x="9395172" y="0"/>
                </a:lnTo>
                <a:lnTo>
                  <a:pt x="9395172" y="9611430"/>
                </a:lnTo>
                <a:lnTo>
                  <a:pt x="0" y="9611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61763" y="3300545"/>
            <a:ext cx="7297537" cy="3833814"/>
            <a:chOff x="0" y="0"/>
            <a:chExt cx="9730049" cy="5111752"/>
          </a:xfrm>
        </p:grpSpPr>
        <p:sp>
          <p:nvSpPr>
            <p:cNvPr name="AutoShape 7" id="7"/>
            <p:cNvSpPr/>
            <p:nvPr/>
          </p:nvSpPr>
          <p:spPr>
            <a:xfrm>
              <a:off x="0" y="12700"/>
              <a:ext cx="9214550" cy="0"/>
            </a:xfrm>
            <a:prstGeom prst="line">
              <a:avLst/>
            </a:prstGeom>
            <a:ln cap="flat" w="25400">
              <a:gradFill>
                <a:gsLst>
                  <a:gs pos="0">
                    <a:srgbClr val="0A0A0A">
                      <a:alpha val="100000"/>
                    </a:srgbClr>
                  </a:gs>
                  <a:gs pos="100000">
                    <a:srgbClr val="2A2A2A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974725"/>
              <a:ext cx="9730049" cy="4137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Garantir Rastreabilidade, segurança e conformidade regulatória</a:t>
              </a:r>
            </a:p>
            <a:p>
              <a:pPr algn="l"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Integrar os módulos de:</a:t>
              </a:r>
            </a:p>
            <a:p>
              <a:pPr algn="l" marL="1295390" indent="-431797" lvl="2">
                <a:lnSpc>
                  <a:spcPts val="4199"/>
                </a:lnSpc>
                <a:buFont typeface="Arial"/>
                <a:buChar char="⚬"/>
              </a:pPr>
              <a:r>
                <a:rPr lang="en-US" sz="2999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Produção</a:t>
              </a:r>
            </a:p>
            <a:p>
              <a:pPr algn="l" marL="1295390" indent="-431797" lvl="2">
                <a:lnSpc>
                  <a:spcPts val="4199"/>
                </a:lnSpc>
                <a:buFont typeface="Arial"/>
                <a:buChar char="⚬"/>
              </a:pPr>
              <a:r>
                <a:rPr lang="en-US" sz="2999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Estoque e Logística</a:t>
              </a:r>
            </a:p>
            <a:p>
              <a:pPr algn="l" marL="1295390" indent="-431797" lvl="2">
                <a:lnSpc>
                  <a:spcPts val="4199"/>
                </a:lnSpc>
                <a:buFont typeface="Arial"/>
                <a:buChar char="⚬"/>
              </a:pPr>
              <a:r>
                <a:rPr lang="en-US" sz="2999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Controle de Qualidade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961763" y="935690"/>
            <a:ext cx="6236816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Nossos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04863" y="1028700"/>
            <a:ext cx="665539" cy="665539"/>
          </a:xfrm>
          <a:custGeom>
            <a:avLst/>
            <a:gdLst/>
            <a:ahLst/>
            <a:cxnLst/>
            <a:rect r="r" b="b" t="t" l="l"/>
            <a:pathLst>
              <a:path h="665539" w="665539">
                <a:moveTo>
                  <a:pt x="0" y="0"/>
                </a:moveTo>
                <a:lnTo>
                  <a:pt x="665539" y="0"/>
                </a:lnTo>
                <a:lnTo>
                  <a:pt x="665539" y="665539"/>
                </a:lnTo>
                <a:lnTo>
                  <a:pt x="0" y="665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961763" y="1971519"/>
            <a:ext cx="4887516" cy="122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  <a:spcBef>
                <a:spcPct val="0"/>
              </a:spcBef>
            </a:pPr>
            <a:r>
              <a:rPr lang="en-US" b="true" sz="9200" spc="-184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47259" y="9450705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EE8E">
                <a:alpha val="100000"/>
              </a:srgbClr>
            </a:gs>
            <a:gs pos="100000">
              <a:srgbClr val="C89D1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8953500"/>
            <a:chOff x="0" y="0"/>
            <a:chExt cx="1289737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387131"/>
                  </a:lnTo>
                  <a:lnTo>
                    <a:pt x="0" y="1387131"/>
                  </a:lnTo>
                  <a:close/>
                </a:path>
              </a:pathLst>
            </a:custGeom>
            <a:blipFill>
              <a:blip r:embed="rId2"/>
              <a:stretch>
                <a:fillRect l="0" t="-258" r="0" b="-258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241623" y="3042434"/>
            <a:ext cx="6616578" cy="0"/>
          </a:xfrm>
          <a:prstGeom prst="line">
            <a:avLst/>
          </a:prstGeom>
          <a:ln cap="flat" w="19050">
            <a:gradFill>
              <a:gsLst>
                <a:gs pos="0">
                  <a:srgbClr val="0A0A0A">
                    <a:alpha val="100000"/>
                  </a:srgbClr>
                </a:gs>
                <a:gs pos="100000">
                  <a:srgbClr val="2A2A2A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359463" y="991766"/>
            <a:ext cx="647185" cy="647185"/>
          </a:xfrm>
          <a:custGeom>
            <a:avLst/>
            <a:gdLst/>
            <a:ahLst/>
            <a:cxnLst/>
            <a:rect r="r" b="b" t="t" l="l"/>
            <a:pathLst>
              <a:path h="647185" w="647185">
                <a:moveTo>
                  <a:pt x="0" y="0"/>
                </a:moveTo>
                <a:lnTo>
                  <a:pt x="647185" y="0"/>
                </a:lnTo>
                <a:lnTo>
                  <a:pt x="647185" y="647185"/>
                </a:lnTo>
                <a:lnTo>
                  <a:pt x="0" y="647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41623" y="790575"/>
            <a:ext cx="5117840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"/>
                <a:ea typeface="Playfair Display"/>
                <a:cs typeface="Playfair Display"/>
                <a:sym typeface="Playfair Display"/>
              </a:rPr>
              <a:t>Impacto às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490656" y="-173618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47348" y="3492221"/>
            <a:ext cx="3302558" cy="3302558"/>
          </a:xfrm>
          <a:custGeom>
            <a:avLst/>
            <a:gdLst/>
            <a:ahLst/>
            <a:cxnLst/>
            <a:rect r="r" b="b" t="t" l="l"/>
            <a:pathLst>
              <a:path h="3302558" w="3302558">
                <a:moveTo>
                  <a:pt x="0" y="0"/>
                </a:moveTo>
                <a:lnTo>
                  <a:pt x="3302559" y="0"/>
                </a:lnTo>
                <a:lnTo>
                  <a:pt x="3302559" y="3302558"/>
                </a:lnTo>
                <a:lnTo>
                  <a:pt x="0" y="3302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97922" y="5753718"/>
            <a:ext cx="3302558" cy="3302558"/>
          </a:xfrm>
          <a:custGeom>
            <a:avLst/>
            <a:gdLst/>
            <a:ahLst/>
            <a:cxnLst/>
            <a:rect r="r" b="b" t="t" l="l"/>
            <a:pathLst>
              <a:path h="3302558" w="3302558">
                <a:moveTo>
                  <a:pt x="0" y="0"/>
                </a:moveTo>
                <a:lnTo>
                  <a:pt x="3302558" y="0"/>
                </a:lnTo>
                <a:lnTo>
                  <a:pt x="3302558" y="3302558"/>
                </a:lnTo>
                <a:lnTo>
                  <a:pt x="0" y="3302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41623" y="1886617"/>
            <a:ext cx="2436151" cy="114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4"/>
              </a:lnSpc>
            </a:pPr>
            <a:r>
              <a:rPr lang="en-US" b="true" sz="9200" spc="-184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41623" y="9450705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90575"/>
            <a:ext cx="11630244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 spc="-12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Análise 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4012459"/>
            <a:ext cx="18288000" cy="6350767"/>
          </a:xfrm>
          <a:custGeom>
            <a:avLst/>
            <a:gdLst/>
            <a:ahLst/>
            <a:cxnLst/>
            <a:rect r="r" b="b" t="t" l="l"/>
            <a:pathLst>
              <a:path h="6350767" w="18288000">
                <a:moveTo>
                  <a:pt x="0" y="0"/>
                </a:moveTo>
                <a:lnTo>
                  <a:pt x="18288000" y="0"/>
                </a:lnTo>
                <a:lnTo>
                  <a:pt x="18288000" y="6350768"/>
                </a:lnTo>
                <a:lnTo>
                  <a:pt x="0" y="635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" t="0" r="-343" b="-59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6750" y="8724900"/>
            <a:ext cx="895350" cy="895350"/>
            <a:chOff x="0" y="0"/>
            <a:chExt cx="1193800" cy="11938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50" y="1362792"/>
            <a:ext cx="9121018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Modelagem UML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66750" y="3031505"/>
            <a:ext cx="9152942" cy="0"/>
          </a:xfrm>
          <a:prstGeom prst="line">
            <a:avLst/>
          </a:prstGeom>
          <a:ln cap="flat" w="19050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3433459" y="9677543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270130" y="438665"/>
            <a:ext cx="9409670" cy="9409670"/>
          </a:xfrm>
          <a:custGeom>
            <a:avLst/>
            <a:gdLst/>
            <a:ahLst/>
            <a:cxnLst/>
            <a:rect r="r" b="b" t="t" l="l"/>
            <a:pathLst>
              <a:path h="9409670" w="9409670">
                <a:moveTo>
                  <a:pt x="0" y="0"/>
                </a:moveTo>
                <a:lnTo>
                  <a:pt x="9409670" y="0"/>
                </a:lnTo>
                <a:lnTo>
                  <a:pt x="9409670" y="9409670"/>
                </a:lnTo>
                <a:lnTo>
                  <a:pt x="0" y="94096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796909"/>
            <a:ext cx="12206640" cy="339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 que é UML?</a:t>
            </a:r>
          </a:p>
          <a:p>
            <a:pPr algn="l">
              <a:lnSpc>
                <a:spcPts val="4199"/>
              </a:lnSpc>
            </a:pP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UML (Linguagem de Modelagem Unificada) é a “planta baixa” do software.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É a linguagem visual que usamos para </a:t>
            </a:r>
            <a:r>
              <a:rPr lang="en-US" b="true" sz="29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descrever</a:t>
            </a: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</a:t>
            </a:r>
            <a:r>
              <a:rPr lang="en-US" b="true" sz="29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visualizar</a:t>
            </a: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 </a:t>
            </a:r>
            <a:r>
              <a:rPr lang="en-US" b="true" sz="29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documentar</a:t>
            </a: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 estrutura e o comportamento do sistema.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EE8E">
                <a:alpha val="100000"/>
              </a:srgbClr>
            </a:gs>
            <a:gs pos="100000">
              <a:srgbClr val="C89D1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6895" y="505665"/>
            <a:ext cx="1294370" cy="1294370"/>
          </a:xfrm>
          <a:custGeom>
            <a:avLst/>
            <a:gdLst/>
            <a:ahLst/>
            <a:cxnLst/>
            <a:rect r="r" b="b" t="t" l="l"/>
            <a:pathLst>
              <a:path h="1294370" w="1294370">
                <a:moveTo>
                  <a:pt x="0" y="0"/>
                </a:moveTo>
                <a:lnTo>
                  <a:pt x="1294370" y="0"/>
                </a:lnTo>
                <a:lnTo>
                  <a:pt x="1294370" y="1294371"/>
                </a:lnTo>
                <a:lnTo>
                  <a:pt x="0" y="129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6750" y="9434581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19016471" cy="10457291"/>
            <a:chOff x="0" y="0"/>
            <a:chExt cx="25355294" cy="13943055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3968452" cy="13943055"/>
            </a:xfrm>
            <a:custGeom>
              <a:avLst/>
              <a:gdLst/>
              <a:ahLst/>
              <a:cxnLst/>
              <a:rect r="r" b="b" t="t" l="l"/>
              <a:pathLst>
                <a:path h="13943055" w="13968452">
                  <a:moveTo>
                    <a:pt x="13968452" y="0"/>
                  </a:moveTo>
                  <a:lnTo>
                    <a:pt x="0" y="0"/>
                  </a:lnTo>
                  <a:lnTo>
                    <a:pt x="0" y="13943055"/>
                  </a:lnTo>
                  <a:lnTo>
                    <a:pt x="13968452" y="13943055"/>
                  </a:lnTo>
                  <a:lnTo>
                    <a:pt x="13968452" y="0"/>
                  </a:lnTo>
                  <a:close/>
                </a:path>
              </a:pathLst>
            </a:custGeom>
            <a:blipFill>
              <a:blip r:embed="rId5">
                <a:alphaModFix amt="2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386842" y="0"/>
              <a:ext cx="13968452" cy="13943055"/>
            </a:xfrm>
            <a:custGeom>
              <a:avLst/>
              <a:gdLst/>
              <a:ahLst/>
              <a:cxnLst/>
              <a:rect r="r" b="b" t="t" l="l"/>
              <a:pathLst>
                <a:path h="13943055" w="13968452">
                  <a:moveTo>
                    <a:pt x="0" y="0"/>
                  </a:moveTo>
                  <a:lnTo>
                    <a:pt x="13968452" y="0"/>
                  </a:lnTo>
                  <a:lnTo>
                    <a:pt x="13968452" y="13943055"/>
                  </a:lnTo>
                  <a:lnTo>
                    <a:pt x="0" y="13943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66763" y="712093"/>
            <a:ext cx="6886575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 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6532" y="1201202"/>
            <a:ext cx="6789705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 i="tru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Casos de Uso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666763" y="2869915"/>
            <a:ext cx="6789473" cy="9591"/>
          </a:xfrm>
          <a:prstGeom prst="line">
            <a:avLst/>
          </a:prstGeom>
          <a:ln cap="flat" w="19050">
            <a:gradFill>
              <a:gsLst>
                <a:gs pos="0">
                  <a:srgbClr val="0A0A0A">
                    <a:alpha val="100000"/>
                  </a:srgbClr>
                </a:gs>
                <a:gs pos="100000">
                  <a:srgbClr val="2A2A2A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77765" y="5835674"/>
            <a:ext cx="16968534" cy="2057435"/>
          </a:xfrm>
          <a:custGeom>
            <a:avLst/>
            <a:gdLst/>
            <a:ahLst/>
            <a:cxnLst/>
            <a:rect r="r" b="b" t="t" l="l"/>
            <a:pathLst>
              <a:path h="2057435" w="16968534">
                <a:moveTo>
                  <a:pt x="0" y="0"/>
                </a:moveTo>
                <a:lnTo>
                  <a:pt x="16968534" y="0"/>
                </a:lnTo>
                <a:lnTo>
                  <a:pt x="16968534" y="2057435"/>
                </a:lnTo>
                <a:lnTo>
                  <a:pt x="0" y="2057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47625" cap="sq">
            <a:gradFill>
              <a:gsLst>
                <a:gs pos="0">
                  <a:srgbClr val="0A0A0A">
                    <a:alpha val="100000"/>
                  </a:srgbClr>
                </a:gs>
                <a:gs pos="100000">
                  <a:srgbClr val="2A2A2A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5539658" y="3305077"/>
            <a:ext cx="12206640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Diagrama de Casos de Uso: O ‘Quê’ e ‘Quem’</a:t>
            </a: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Define os 5 atores do sistema e suas responsabilidades principais;</a:t>
            </a:r>
          </a:p>
          <a:p>
            <a:pPr algn="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Atores:</a:t>
            </a: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Operador, Gerente de Produção, Técnico de Qualidade, Gerente de Logística e Administrador.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2459"/>
            <a:ext cx="18288000" cy="6350767"/>
          </a:xfrm>
          <a:custGeom>
            <a:avLst/>
            <a:gdLst/>
            <a:ahLst/>
            <a:cxnLst/>
            <a:rect r="r" b="b" t="t" l="l"/>
            <a:pathLst>
              <a:path h="6350767" w="18288000">
                <a:moveTo>
                  <a:pt x="0" y="0"/>
                </a:moveTo>
                <a:lnTo>
                  <a:pt x="18288000" y="0"/>
                </a:lnTo>
                <a:lnTo>
                  <a:pt x="18288000" y="6350768"/>
                </a:lnTo>
                <a:lnTo>
                  <a:pt x="0" y="635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" t="0" r="-343" b="-5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0130" y="438665"/>
            <a:ext cx="9409670" cy="9409670"/>
          </a:xfrm>
          <a:custGeom>
            <a:avLst/>
            <a:gdLst/>
            <a:ahLst/>
            <a:cxnLst/>
            <a:rect r="r" b="b" t="t" l="l"/>
            <a:pathLst>
              <a:path h="9409670" w="9409670">
                <a:moveTo>
                  <a:pt x="0" y="0"/>
                </a:moveTo>
                <a:lnTo>
                  <a:pt x="9409670" y="0"/>
                </a:lnTo>
                <a:lnTo>
                  <a:pt x="9409670" y="9409670"/>
                </a:lnTo>
                <a:lnTo>
                  <a:pt x="0" y="940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63" y="712093"/>
            <a:ext cx="6886575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 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763" y="1210793"/>
            <a:ext cx="3832490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 i="tru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Classes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66763" y="2879506"/>
            <a:ext cx="3832490" cy="0"/>
          </a:xfrm>
          <a:prstGeom prst="line">
            <a:avLst/>
          </a:prstGeom>
          <a:ln cap="flat" w="19050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408433" y="438665"/>
            <a:ext cx="7850867" cy="8196305"/>
          </a:xfrm>
          <a:custGeom>
            <a:avLst/>
            <a:gdLst/>
            <a:ahLst/>
            <a:cxnLst/>
            <a:rect r="r" b="b" t="t" l="l"/>
            <a:pathLst>
              <a:path h="8196305" w="7850867">
                <a:moveTo>
                  <a:pt x="0" y="0"/>
                </a:moveTo>
                <a:lnTo>
                  <a:pt x="7850867" y="0"/>
                </a:lnTo>
                <a:lnTo>
                  <a:pt x="7850867" y="8196305"/>
                </a:lnTo>
                <a:lnTo>
                  <a:pt x="0" y="8196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sq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9466829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6763" y="3600449"/>
            <a:ext cx="7957885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Diagrama de Classes: O ‘DNA’ do Sistema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Mostra a estrutura estática: como os Atores se relacionam com as Entidades.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EE8E">
                <a:alpha val="100000"/>
              </a:srgbClr>
            </a:gs>
            <a:gs pos="100000">
              <a:srgbClr val="C89D1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6895" y="505665"/>
            <a:ext cx="1294370" cy="1294370"/>
          </a:xfrm>
          <a:custGeom>
            <a:avLst/>
            <a:gdLst/>
            <a:ahLst/>
            <a:cxnLst/>
            <a:rect r="r" b="b" t="t" l="l"/>
            <a:pathLst>
              <a:path h="1294370" w="1294370">
                <a:moveTo>
                  <a:pt x="0" y="0"/>
                </a:moveTo>
                <a:lnTo>
                  <a:pt x="1294370" y="0"/>
                </a:lnTo>
                <a:lnTo>
                  <a:pt x="1294370" y="1294371"/>
                </a:lnTo>
                <a:lnTo>
                  <a:pt x="0" y="129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6750" y="9434581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19016471" cy="10457291"/>
            <a:chOff x="0" y="0"/>
            <a:chExt cx="25355294" cy="13943055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3968452" cy="13943055"/>
            </a:xfrm>
            <a:custGeom>
              <a:avLst/>
              <a:gdLst/>
              <a:ahLst/>
              <a:cxnLst/>
              <a:rect r="r" b="b" t="t" l="l"/>
              <a:pathLst>
                <a:path h="13943055" w="13968452">
                  <a:moveTo>
                    <a:pt x="13968452" y="0"/>
                  </a:moveTo>
                  <a:lnTo>
                    <a:pt x="0" y="0"/>
                  </a:lnTo>
                  <a:lnTo>
                    <a:pt x="0" y="13943055"/>
                  </a:lnTo>
                  <a:lnTo>
                    <a:pt x="13968452" y="13943055"/>
                  </a:lnTo>
                  <a:lnTo>
                    <a:pt x="13968452" y="0"/>
                  </a:lnTo>
                  <a:close/>
                </a:path>
              </a:pathLst>
            </a:custGeom>
            <a:blipFill>
              <a:blip r:embed="rId5">
                <a:alphaModFix amt="2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386842" y="0"/>
              <a:ext cx="13968452" cy="13943055"/>
            </a:xfrm>
            <a:custGeom>
              <a:avLst/>
              <a:gdLst/>
              <a:ahLst/>
              <a:cxnLst/>
              <a:rect r="r" b="b" t="t" l="l"/>
              <a:pathLst>
                <a:path h="13943055" w="13968452">
                  <a:moveTo>
                    <a:pt x="0" y="0"/>
                  </a:moveTo>
                  <a:lnTo>
                    <a:pt x="13968452" y="0"/>
                  </a:lnTo>
                  <a:lnTo>
                    <a:pt x="13968452" y="13943055"/>
                  </a:lnTo>
                  <a:lnTo>
                    <a:pt x="0" y="13943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66763" y="712093"/>
            <a:ext cx="6886575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 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6763" y="1201202"/>
            <a:ext cx="3581301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 i="tru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Estado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666763" y="2869915"/>
            <a:ext cx="3581301" cy="9591"/>
          </a:xfrm>
          <a:prstGeom prst="line">
            <a:avLst/>
          </a:prstGeom>
          <a:ln cap="flat" w="19050">
            <a:gradFill>
              <a:gsLst>
                <a:gs pos="0">
                  <a:srgbClr val="0A0A0A">
                    <a:alpha val="100000"/>
                  </a:srgbClr>
                </a:gs>
                <a:gs pos="100000">
                  <a:srgbClr val="2A2A2A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38785" y="5857778"/>
            <a:ext cx="15010430" cy="2776930"/>
          </a:xfrm>
          <a:custGeom>
            <a:avLst/>
            <a:gdLst/>
            <a:ahLst/>
            <a:cxnLst/>
            <a:rect r="r" b="b" t="t" l="l"/>
            <a:pathLst>
              <a:path h="2776930" w="15010430">
                <a:moveTo>
                  <a:pt x="0" y="0"/>
                </a:moveTo>
                <a:lnTo>
                  <a:pt x="15010430" y="0"/>
                </a:lnTo>
                <a:lnTo>
                  <a:pt x="15010430" y="2776929"/>
                </a:lnTo>
                <a:lnTo>
                  <a:pt x="0" y="2776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47625" cap="sq">
            <a:gradFill>
              <a:gsLst>
                <a:gs pos="0">
                  <a:srgbClr val="0A0A0A">
                    <a:alpha val="100000"/>
                  </a:srgbClr>
                </a:gs>
                <a:gs pos="100000">
                  <a:srgbClr val="2A2A2A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4442575" y="3161720"/>
            <a:ext cx="12206640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Diagrama de Estado: o Ciclo de Vida do Lote</a:t>
            </a: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Controla o workflow e as regras de transição;</a:t>
            </a: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lote muda de estado (em produção ⟶ em análise ⟶ aprovado)</a:t>
            </a: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 base em ações.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2459"/>
            <a:ext cx="18288000" cy="6350767"/>
          </a:xfrm>
          <a:custGeom>
            <a:avLst/>
            <a:gdLst/>
            <a:ahLst/>
            <a:cxnLst/>
            <a:rect r="r" b="b" t="t" l="l"/>
            <a:pathLst>
              <a:path h="6350767" w="18288000">
                <a:moveTo>
                  <a:pt x="0" y="0"/>
                </a:moveTo>
                <a:lnTo>
                  <a:pt x="18288000" y="0"/>
                </a:lnTo>
                <a:lnTo>
                  <a:pt x="18288000" y="6350768"/>
                </a:lnTo>
                <a:lnTo>
                  <a:pt x="0" y="635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" t="0" r="-343" b="-5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0130" y="438665"/>
            <a:ext cx="9409670" cy="9409670"/>
          </a:xfrm>
          <a:custGeom>
            <a:avLst/>
            <a:gdLst/>
            <a:ahLst/>
            <a:cxnLst/>
            <a:rect r="r" b="b" t="t" l="l"/>
            <a:pathLst>
              <a:path h="9409670" w="9409670">
                <a:moveTo>
                  <a:pt x="0" y="0"/>
                </a:moveTo>
                <a:lnTo>
                  <a:pt x="9409670" y="0"/>
                </a:lnTo>
                <a:lnTo>
                  <a:pt x="9409670" y="9409670"/>
                </a:lnTo>
                <a:lnTo>
                  <a:pt x="0" y="940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63950" y="8999006"/>
            <a:ext cx="895350" cy="895350"/>
            <a:chOff x="0" y="0"/>
            <a:chExt cx="1193800" cy="11938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6763" y="712093"/>
            <a:ext cx="6886575" cy="84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</a:pPr>
            <a:r>
              <a:rPr lang="en-US" sz="6400" spc="-128" u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Diagramas 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763" y="1210793"/>
            <a:ext cx="5400440" cy="16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  <a:spcBef>
                <a:spcPct val="0"/>
              </a:spcBef>
            </a:pPr>
            <a:r>
              <a:rPr lang="en-US" b="true" sz="9200" i="true">
                <a:solidFill>
                  <a:srgbClr val="00000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Sequência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66763" y="2879506"/>
            <a:ext cx="5400440" cy="0"/>
          </a:xfrm>
          <a:prstGeom prst="line">
            <a:avLst/>
          </a:prstGeom>
          <a:ln cap="flat" w="19050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162866" y="3181270"/>
            <a:ext cx="11962268" cy="6040946"/>
          </a:xfrm>
          <a:custGeom>
            <a:avLst/>
            <a:gdLst/>
            <a:ahLst/>
            <a:cxnLst/>
            <a:rect r="r" b="b" t="t" l="l"/>
            <a:pathLst>
              <a:path h="6040946" w="11962268">
                <a:moveTo>
                  <a:pt x="0" y="0"/>
                </a:moveTo>
                <a:lnTo>
                  <a:pt x="11962268" y="0"/>
                </a:lnTo>
                <a:lnTo>
                  <a:pt x="11962268" y="6040945"/>
                </a:lnTo>
                <a:lnTo>
                  <a:pt x="0" y="60409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47625" cap="sq">
            <a:gradFill>
              <a:gsLst>
                <a:gs pos="0">
                  <a:srgbClr val="FFEE8E">
                    <a:alpha val="100000"/>
                  </a:srgbClr>
                </a:gs>
                <a:gs pos="100000">
                  <a:srgbClr val="C89D18">
                    <a:alpha val="100000"/>
                  </a:srgbClr>
                </a:gs>
              </a:gsLst>
              <a:lin ang="5400000"/>
            </a:gra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9466829"/>
            <a:ext cx="354062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i="true">
                <a:gradFill>
                  <a:gsLst>
                    <a:gs pos="0">
                      <a:srgbClr val="0A0A0A">
                        <a:alpha val="100000"/>
                      </a:srgbClr>
                    </a:gs>
                    <a:gs pos="100000">
                      <a:srgbClr val="2A2A2A">
                        <a:alpha val="100000"/>
                      </a:srgbClr>
                    </a:gs>
                  </a:gsLst>
                  <a:lin ang="0"/>
                </a:gra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Projeto Extensionista – BeePharma 2025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Apresentação - Sistema</dc:description>
  <dc:identifier>DAG4sg6kgks</dc:identifier>
  <dcterms:modified xsi:type="dcterms:W3CDTF">2011-08-01T06:04:30Z</dcterms:modified>
  <cp:revision>1</cp:revision>
  <dc:title>SLIDES VÍDEO - Sistema</dc:title>
</cp:coreProperties>
</file>